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2"/>
  </p:notesMasterIdLst>
  <p:sldIdLst>
    <p:sldId id="283" r:id="rId2"/>
    <p:sldId id="256" r:id="rId3"/>
    <p:sldId id="257" r:id="rId4"/>
    <p:sldId id="284" r:id="rId5"/>
    <p:sldId id="300" r:id="rId6"/>
    <p:sldId id="298" r:id="rId7"/>
    <p:sldId id="285" r:id="rId8"/>
    <p:sldId id="260" r:id="rId9"/>
    <p:sldId id="274" r:id="rId10"/>
    <p:sldId id="287" r:id="rId11"/>
    <p:sldId id="288" r:id="rId12"/>
    <p:sldId id="292" r:id="rId13"/>
    <p:sldId id="294" r:id="rId14"/>
    <p:sldId id="293" r:id="rId15"/>
    <p:sldId id="289" r:id="rId16"/>
    <p:sldId id="295" r:id="rId17"/>
    <p:sldId id="296" r:id="rId18"/>
    <p:sldId id="290" r:id="rId19"/>
    <p:sldId id="297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6C00"/>
    <a:srgbClr val="F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42" d="100"/>
          <a:sy n="42" d="100"/>
        </p:scale>
        <p:origin x="133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7182-06C2-433C-94F8-516BAE1711B5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BBFE3-0937-4079-B6FE-FF4EE1CFC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BFE3-0937-4079-B6FE-FF4EE1CFC5A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8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CB4343-B6F6-45B5-A259-3B13D00161AF}" type="datetimeFigureOut">
              <a:rPr lang="ru-RU" smtClean="0"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6F40A8-7CEF-4E44-9CBA-AD1C3ECB2CA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876764" cy="3528392"/>
          </a:xfrm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8363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«Экспериментальная деятельность как эффективное средство развития познавательной активности дошкольника»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370" y="5058820"/>
            <a:ext cx="8363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8520" y="5373216"/>
            <a:ext cx="9252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МКДОУ </a:t>
            </a:r>
            <a:r>
              <a:rPr lang="ru-RU" sz="2400" b="1" i="1" dirty="0" smtClean="0">
                <a:solidFill>
                  <a:srgbClr val="002060"/>
                </a:solidFill>
              </a:rPr>
              <a:t>ДС №32 «Аленький цветочек», ул. Ярославская 4А,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с. Писцово, Комсомольского района, 2019 год.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Воспитатель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М.В.Сырова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6" y="967391"/>
            <a:ext cx="6274057" cy="2609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" y="4077072"/>
            <a:ext cx="3049665" cy="22872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94" y="5733256"/>
            <a:ext cx="1723286" cy="985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40" y="603374"/>
            <a:ext cx="2395056" cy="3059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788938"/>
            <a:ext cx="3960440" cy="304014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60677" y="70205"/>
            <a:ext cx="3754760" cy="778098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8E6C00"/>
                </a:solidFill>
              </a:rPr>
              <a:t>Почва</a:t>
            </a:r>
            <a:endParaRPr lang="ru-RU" sz="4800" dirty="0">
              <a:solidFill>
                <a:srgbClr val="8E6C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81422" y="3655274"/>
            <a:ext cx="1202507" cy="901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52" y="4660725"/>
            <a:ext cx="1333083" cy="83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342386"/>
            <a:ext cx="2592288" cy="6172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Воздух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64591"/>
            <a:ext cx="7488832" cy="56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7"/>
            <a:ext cx="8640960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280920" cy="62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873697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7849"/>
            <a:ext cx="4608512" cy="345365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6831" y="369120"/>
            <a:ext cx="3933946" cy="1703977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Свойства воды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46802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260648"/>
            <a:ext cx="889644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6059016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Свойства снега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7638"/>
            <a:ext cx="3830780" cy="51077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6" y="3840808"/>
            <a:ext cx="3779912" cy="28349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" y="721772"/>
            <a:ext cx="4857775" cy="36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1686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355582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b="1" dirty="0">
              <a:solidFill>
                <a:srgbClr val="FB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296" y="149037"/>
            <a:ext cx="8496944" cy="612068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i="1" dirty="0">
                <a:solidFill>
                  <a:srgbClr val="002060"/>
                </a:solidFill>
              </a:rPr>
              <a:t>Детское экспериментирование – один из методов познавательного развития детей дошкольного возраста. Федеральный государственный образовательный стандарт направлен на решение многих задач. Одной из них является </a:t>
            </a:r>
            <a:r>
              <a:rPr lang="ru-RU" b="1" i="1" dirty="0">
                <a:solidFill>
                  <a:srgbClr val="002060"/>
                </a:solidFill>
              </a:rPr>
              <a:t>«создание благоприятных условий познавательного развития детей в соответствии с их возрастными и индивидуальными особенностями и склонностями, развития способностей и творческого потенциала каждого ребенка как субъекта отношений с самим собой, другими детьми, взрослыми и миром…»</a:t>
            </a:r>
            <a:r>
              <a:rPr lang="ru-RU" i="1" dirty="0">
                <a:solidFill>
                  <a:srgbClr val="002060"/>
                </a:solidFill>
              </a:rPr>
              <a:t> (ФГОС 1.6). В настоящее время в системе дошкольного образования формируются и успешно применяются новейшие разработки, технологии, методики, которые позволяют поднять уровень дошкольного образования на более высокую и качественную ступень. Одним из таких эффектных методов познания закономерностей и явлений окружающего мира является экспериментальная деятельность. Для детей дошкольного возраста проектная и экспериментальная деятельность во многом упрощена и носит игровой характер. Экспериментирование – прямой путь к воспитанию смышлёных детей.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870" r="5338" b="3103"/>
          <a:stretch/>
        </p:blipFill>
        <p:spPr>
          <a:xfrm>
            <a:off x="6948264" y="5754230"/>
            <a:ext cx="1728192" cy="977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55" y="6180992"/>
            <a:ext cx="6470625" cy="5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Список литературы 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1.Куликовская И.Э., </a:t>
            </a:r>
            <a:r>
              <a:rPr lang="ru-RU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Совгир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 Н.Н. Детское экспериментирование. Старший дошкольный возраст. –М.- Педагогическое общество России, 2003.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2.Мартынова Е.А., Сучкова И.М. Организация опытно – экспериментальной деятельности детей 2 – 7 лет. -Издательство: Учитель, 2011.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3.Менщикова Л. Н. Экспериментальная деятельность детей. — Издательство: Учитель, 2009.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4.Москаленко В. В. Опытно-экспериментальная деятельность. — Издательство: Учитель, 2009.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5.Поддьяков Н.Н. Творчество и саморазвитие детей дошкольного воз­раста. Концептуальный аспект. — Волгоград: Перемена, 1995.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6.Прохорова. Л. Н.  Организация экспериментальной деятельности дошкольников. Методические рекомендации. — Издательство: </a:t>
            </a:r>
            <a:r>
              <a:rPr lang="ru-RU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Аркти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, 2005.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7.Савенков А.И. Исследовательские методы обучения в дошкольном образовании // Дошкольное воспитание.- 2005.- №12.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8.Савенков А.И. Исследовательские методы обучения в дошкольном образовании //Дошкольное воспитание.- 2006.- №1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89" y="5026831"/>
            <a:ext cx="7632848" cy="15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75134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8568952" cy="6535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Целью </a:t>
            </a:r>
            <a:r>
              <a:rPr lang="ru-RU" b="1" i="1" dirty="0">
                <a:solidFill>
                  <a:srgbClr val="002060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опытно-экспериментальной деятельности в ДОУ является формирование и расширение представлений у детей об объектах живой и неживой природы через практическое самостоятельное познание.</a:t>
            </a:r>
            <a:r>
              <a:rPr lang="ru-RU" i="1" dirty="0">
                <a:solidFill>
                  <a:srgbClr val="002060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Задачи </a:t>
            </a:r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2060"/>
                </a:solidFill>
              </a:rPr>
              <a:t>Образовательные задачи	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Формирование представление о предметах: их свойствах и качествах.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Формирование способности определять взаимосвязи между предметами и явлениями.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Формирование умения делать выводы, открытия.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2060"/>
                </a:solidFill>
              </a:rPr>
              <a:t>Развивающие задачи	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Развитие мыслительных способностей: сравнение, сопоставление, систематизация, обобщение, анализ.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Развитие мелкой моторики и координации движений.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Развитие визуального, слухового, сенсорного восприятия.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Развитие внимания и памяти.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Развитие речевых способностей.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i="1" dirty="0">
                <a:solidFill>
                  <a:srgbClr val="002060"/>
                </a:solidFill>
              </a:rPr>
              <a:t>Воспитательные задачи	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Создание положительной мотивации к самостоятельному экспериментированию.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Создание дружеской атмосферы в группе во время проведения исследований.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Воспитание умения работать в коллективе, чувства взаимопомощи.</a:t>
            </a:r>
            <a:endParaRPr lang="ru-RU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i="1" dirty="0">
                <a:solidFill>
                  <a:srgbClr val="002060"/>
                </a:solidFill>
              </a:rPr>
              <a:t>Воспитание усидчивости и аккуратности.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429000"/>
            <a:ext cx="2338672" cy="21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Прогнозирование результата</a:t>
            </a:r>
            <a:r>
              <a:rPr lang="ru-RU" sz="2000" i="1" dirty="0">
                <a:solidFill>
                  <a:srgbClr val="002060"/>
                </a:solidFill>
                <a:ea typeface="Times New Roman" panose="02020603050405020304" pitchFamily="18" charset="0"/>
              </a:rPr>
              <a:t>. Вывести детей на более высокий уровень познавательной активности. Сформировать у детей уверенность в себе посредством развития мыслительных операций, творческих предпосылок и как следствие, развитие у детей личностного роста и чувства уверенности в себе и своих силах. Обогатить предметно – развивающую среду в группе. Расширение представлений о предметах и явлениях природы и рукотворного мира, выявляя их взаимосвязи и взаимозависимости. Сформированное умение сверять результат деятельности с целью и корректировать свою деятельность. Развитые навыки анализа объекта, предмета и явления окружающего мира, их внутренних и внешних связей, противоречивости их свойств, изменения во времени и т.п. Сформированное умение по обозначенной цели составлять алгоритм, определяя оборудование и действия с ним. Обнаруживать несоответствие цели и действий и корректировать свою деятельность. Развитые навыки самостоятельного (на основе моделей) проведения опытов с веществами (взаимодействие твёрдых, жидких и газообразных веществ, изменение их свойств при нагревании, охлаждении и механических воздействии</a:t>
            </a:r>
            <a:r>
              <a:rPr lang="ru-RU" sz="2000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)</a:t>
            </a:r>
            <a:endParaRPr lang="ru-RU" sz="20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73" y="5229200"/>
            <a:ext cx="1484784" cy="1484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75" t="30228" r="3538" b="37643"/>
          <a:stretch/>
        </p:blipFill>
        <p:spPr>
          <a:xfrm>
            <a:off x="395536" y="5748943"/>
            <a:ext cx="6624736" cy="7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Продукт проекта: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1. Участием в конкурсах разного уровня, 2.Тематические мероприятия «Дни науки».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7" y="936390"/>
            <a:ext cx="2575219" cy="3643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52414"/>
            <a:ext cx="2592288" cy="3667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52414"/>
            <a:ext cx="2596008" cy="3672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062">
            <a:off x="1701339" y="3221507"/>
            <a:ext cx="2341081" cy="3272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792">
            <a:off x="4841043" y="3501008"/>
            <a:ext cx="2150368" cy="30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7"/>
            <a:ext cx="8712968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</a:rPr>
              <a:t>Методы оценки эффективности представленного опыта.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Анкетирование педагогов до </a:t>
            </a:r>
            <a:r>
              <a:rPr lang="ru-RU" sz="1600" b="1" dirty="0" smtClean="0">
                <a:solidFill>
                  <a:srgbClr val="002060"/>
                </a:solidFill>
              </a:rPr>
              <a:t>участия </a:t>
            </a:r>
            <a:r>
              <a:rPr lang="ru-RU" sz="1600" b="1" dirty="0">
                <a:solidFill>
                  <a:srgbClr val="002060"/>
                </a:solidFill>
              </a:rPr>
              <a:t>в мероприятиях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Анкета для педагогов «Изучить состояние организации детского экспериментирования в практике работы ДОУ».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1.Какие условия созданы для организации детского экспериментирования в Вашей группе?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2.Как часто Вами планируется организация детского экспериментирования?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3.Какая из форм детского экспериментирования преобладает у Ваших детей: познавательная (т.е. направленная на получение новых сведений и знаний) или продуктивная (т.е. направленная на получение новых конструкций, рисунков, сказок)?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4.Если продуктивная, то что мешает Вашим детям заняться познавательным экспериментированием (нужное подчеркнуть):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Запреты со стороны взрослых;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Снижение познавательных интересов детей;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Неодобрение со стороны взрослых, если дети сделают что-то не так (разольют воду, испачкаются…);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Другие причины (что именно?);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4.Как Вы поддерживаете интерес ребенка к экспериментированию (нужное подчеркнуть):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Проявляю заинтересованность, расспрашиваю;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Оказываю эмоциональную поддержку, одобряю;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Сотрудничаю, т.е. включаюсь в деятельность;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Другие методы (какие именно?).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5.С чем Ваши дети любят проводить эксперименты: с водой, моющими средствами, мылом, со звуками, магнитами, запахами, зеркалами, стеклами, бумагой, тканью, вместе с другими людьми? (нужное подчеркнуть).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6.Какие из наиболее ярких открытий для самих себя, по Вашему мнению, сделали Ваши дети?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СПАСИБО!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0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186791"/>
            <a:ext cx="1611441" cy="12696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013"/>
            <a:ext cx="8496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Методы оценки эффективности представленного опыта.</a:t>
            </a:r>
          </a:p>
          <a:p>
            <a:r>
              <a:rPr lang="ru-RU" b="1" dirty="0">
                <a:solidFill>
                  <a:srgbClr val="002060"/>
                </a:solidFill>
              </a:rPr>
              <a:t>Анкетирование педагогов после участия в мероприятиях 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Планирование деятельности.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Перспективу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 работы вижу в распространении опыта 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среди коллег через открытые просмотры НОД, мастер-класс, консультация для воспитателей.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1. Видео НОД «У куклы Тани -  День рождения». Проблемная ситуация: поможем кукле Тане сделать куличи». </a:t>
            </a:r>
            <a:endParaRPr lang="ru-RU" dirty="0" smtClea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2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. Методическая разработка «Проект в первой младшей группе на тему: «Волшебный песок»»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ea typeface="Calibri" panose="020F0502020204030204" pitchFamily="34" charset="0"/>
              </a:rPr>
              <a:t>3. 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</a:rPr>
              <a:t>Картотека опытов и экспериментов экспериментальной деятельности в ДОУ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35" y="731241"/>
            <a:ext cx="8670768" cy="725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15" y="1456728"/>
            <a:ext cx="8626588" cy="1280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19" y="2719328"/>
            <a:ext cx="8657184" cy="603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736999"/>
            <a:ext cx="597460" cy="402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2773897"/>
            <a:ext cx="2592288" cy="2336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040" y="2773897"/>
            <a:ext cx="1998165" cy="188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575" y="366805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 </a:t>
            </a:r>
            <a:r>
              <a:rPr lang="ru-RU" sz="2800" dirty="0" smtClean="0">
                <a:solidFill>
                  <a:srgbClr val="C00000"/>
                </a:solidFill>
              </a:rPr>
              <a:t>Свойства песка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5" y="895267"/>
            <a:ext cx="2204071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76672"/>
            <a:ext cx="4284606" cy="3213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12066" r="10128" b="56"/>
          <a:stretch/>
        </p:blipFill>
        <p:spPr>
          <a:xfrm>
            <a:off x="611560" y="3450498"/>
            <a:ext cx="3384376" cy="2953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73016"/>
            <a:ext cx="3420510" cy="30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8588"/>
            <a:ext cx="2880320" cy="2860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14809" r="-2466" b="-465"/>
          <a:stretch/>
        </p:blipFill>
        <p:spPr>
          <a:xfrm>
            <a:off x="3099444" y="253062"/>
            <a:ext cx="2808312" cy="286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64" y="3088087"/>
            <a:ext cx="5256584" cy="370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88" y="2708920"/>
            <a:ext cx="277692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19376" y="303366"/>
            <a:ext cx="2917749" cy="21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4">
      <a:dk1>
        <a:srgbClr val="FFC000"/>
      </a:dk1>
      <a:lt1>
        <a:srgbClr val="FFC000"/>
      </a:lt1>
      <a:dk2>
        <a:srgbClr val="FFC000"/>
      </a:dk2>
      <a:lt2>
        <a:srgbClr val="FFFF00"/>
      </a:lt2>
      <a:accent1>
        <a:srgbClr val="FFFF00"/>
      </a:accent1>
      <a:accent2>
        <a:srgbClr val="FFFF00"/>
      </a:accent2>
      <a:accent3>
        <a:srgbClr val="FFFF00"/>
      </a:accent3>
      <a:accent4>
        <a:srgbClr val="FFC000"/>
      </a:accent4>
      <a:accent5>
        <a:srgbClr val="FFC000"/>
      </a:accent5>
      <a:accent6>
        <a:srgbClr val="C00000"/>
      </a:accent6>
      <a:hlink>
        <a:srgbClr val="FF0000"/>
      </a:hlink>
      <a:folHlink>
        <a:srgbClr val="FFC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448</TotalTime>
  <Words>567</Words>
  <Application>Microsoft Office PowerPoint</Application>
  <PresentationFormat>Экран (4:3)</PresentationFormat>
  <Paragraphs>80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Book Antiqua</vt:lpstr>
      <vt:lpstr>Calibri</vt:lpstr>
      <vt:lpstr>Lucida Sans</vt:lpstr>
      <vt:lpstr>Open Sans</vt:lpstr>
      <vt:lpstr>Symbol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Почва</vt:lpstr>
      <vt:lpstr>Воздух</vt:lpstr>
      <vt:lpstr>Презентация PowerPoint</vt:lpstr>
      <vt:lpstr>Презентация PowerPoint</vt:lpstr>
      <vt:lpstr>Презентация PowerPoint</vt:lpstr>
      <vt:lpstr>Свойства воды</vt:lpstr>
      <vt:lpstr>Презентация PowerPoint</vt:lpstr>
      <vt:lpstr>Презентация PowerPoint</vt:lpstr>
      <vt:lpstr>Свойства снега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1 младшей группе «Свойства песка»</dc:title>
  <dc:creator>Home</dc:creator>
  <cp:lastModifiedBy>Марина</cp:lastModifiedBy>
  <cp:revision>40</cp:revision>
  <dcterms:created xsi:type="dcterms:W3CDTF">2015-05-20T16:42:19Z</dcterms:created>
  <dcterms:modified xsi:type="dcterms:W3CDTF">2020-01-22T18:38:08Z</dcterms:modified>
</cp:coreProperties>
</file>